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70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83" r:id="rId6"/>
    <p:sldId id="333" r:id="rId7"/>
    <p:sldId id="334" r:id="rId8"/>
    <p:sldId id="338" r:id="rId9"/>
    <p:sldId id="335" r:id="rId10"/>
    <p:sldId id="339" r:id="rId11"/>
    <p:sldId id="336" r:id="rId12"/>
    <p:sldId id="337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F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0876" autoAdjust="0"/>
  </p:normalViewPr>
  <p:slideViewPr>
    <p:cSldViewPr snapToGrid="0" showGuides="1">
      <p:cViewPr varScale="1">
        <p:scale>
          <a:sx n="66" d="100"/>
          <a:sy n="66" d="100"/>
        </p:scale>
        <p:origin x="85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52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3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8423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7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8355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35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49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4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0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0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75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4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95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39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4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3625" y="1701019"/>
            <a:ext cx="10375784" cy="3329581"/>
          </a:xfrm>
        </p:spPr>
        <p:txBody>
          <a:bodyPr/>
          <a:lstStyle/>
          <a:p>
            <a:pPr rtl="0"/>
            <a:r>
              <a:rPr lang="en-US" dirty="0" smtClean="0"/>
              <a:t>Chapter 10</a:t>
            </a:r>
            <a:br>
              <a:rPr lang="en-US" dirty="0" smtClean="0"/>
            </a:br>
            <a:r>
              <a:rPr lang="en-US" altLang="en-US" sz="44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Light In the medical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3625" y="5297883"/>
            <a:ext cx="8915399" cy="1126283"/>
          </a:xfrm>
        </p:spPr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 </a:t>
            </a:r>
            <a:r>
              <a:rPr lang="en-US" dirty="0" err="1" smtClean="0"/>
              <a:t>rafid</a:t>
            </a:r>
            <a:r>
              <a:rPr lang="en-US" dirty="0" smtClean="0"/>
              <a:t> </a:t>
            </a:r>
            <a:r>
              <a:rPr lang="en-US" dirty="0" err="1" smtClean="0"/>
              <a:t>albadr</a:t>
            </a:r>
            <a:r>
              <a:rPr lang="en-US" dirty="0" smtClean="0"/>
              <a:t> |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737138" y="477608"/>
            <a:ext cx="9209089" cy="831454"/>
          </a:xfrm>
        </p:spPr>
        <p:txBody>
          <a:bodyPr/>
          <a:lstStyle/>
          <a:p>
            <a:r>
              <a:rPr lang="en-US" sz="4400" b="1" dirty="0">
                <a:solidFill>
                  <a:srgbClr val="48FA2A"/>
                </a:solidFill>
              </a:rPr>
              <a:t>Light In the medical</a:t>
            </a:r>
            <a:endParaRPr lang="en-US" b="1" dirty="0">
              <a:solidFill>
                <a:srgbClr val="48FA2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0" y="1309062"/>
            <a:ext cx="11205627" cy="3344985"/>
          </a:xfrm>
        </p:spPr>
        <p:txBody>
          <a:bodyPr>
            <a:normAutofit fontScale="92500"/>
          </a:bodyPr>
          <a:lstStyle/>
          <a:p>
            <a:pPr algn="l" rtl="0"/>
            <a:r>
              <a:rPr lang="en-US" sz="2400" i="1" dirty="0"/>
              <a:t>Electromagnetic wave </a:t>
            </a:r>
            <a:r>
              <a:rPr lang="en-US" sz="2400" dirty="0"/>
              <a:t>(EM) wave that consist of oscillating electric and magnetic fields. </a:t>
            </a:r>
            <a:endParaRPr lang="en-US" altLang="en-US" sz="2400" dirty="0" smtClean="0">
              <a:cs typeface="Times New Roman" panose="02020603050405020304" pitchFamily="18" charset="0"/>
            </a:endParaRPr>
          </a:p>
          <a:p>
            <a:pPr algn="l" rtl="0"/>
            <a:r>
              <a:rPr lang="en-US" sz="2400" dirty="0"/>
              <a:t>EM wave in vacuum or in air travel at a speed of 3*10</a:t>
            </a:r>
            <a:r>
              <a:rPr lang="en-US" sz="2400" baseline="30000" dirty="0"/>
              <a:t>8</a:t>
            </a:r>
            <a:r>
              <a:rPr lang="en-US" sz="2400" dirty="0"/>
              <a:t> </a:t>
            </a:r>
            <a:r>
              <a:rPr lang="en-US" sz="2400" dirty="0" smtClean="0"/>
              <a:t>m/s.</a:t>
            </a:r>
          </a:p>
          <a:p>
            <a:pPr algn="l" rtl="0"/>
            <a:r>
              <a:rPr lang="en-US" sz="2400" dirty="0"/>
              <a:t>The three basic dimensions of light (or better electromagnetic radiation) are: </a:t>
            </a:r>
          </a:p>
          <a:p>
            <a:pPr lvl="1" algn="l" rtl="0"/>
            <a:r>
              <a:rPr lang="en-US" sz="2200" dirty="0" smtClean="0"/>
              <a:t>• </a:t>
            </a:r>
            <a:r>
              <a:rPr lang="en-US" sz="2200" b="1" dirty="0">
                <a:solidFill>
                  <a:srgbClr val="FFFF00"/>
                </a:solidFill>
              </a:rPr>
              <a:t>Intensity,</a:t>
            </a:r>
            <a:r>
              <a:rPr lang="en-US" sz="2200" dirty="0"/>
              <a:t> which related to the human perception of brightness of the light; </a:t>
            </a:r>
          </a:p>
          <a:p>
            <a:pPr lvl="1" algn="l" rtl="0"/>
            <a:r>
              <a:rPr lang="en-US" sz="2200" dirty="0"/>
              <a:t>• </a:t>
            </a:r>
            <a:r>
              <a:rPr lang="en-US" sz="2200" b="1" dirty="0">
                <a:solidFill>
                  <a:srgbClr val="FFFF00"/>
                </a:solidFill>
              </a:rPr>
              <a:t>Frequency</a:t>
            </a:r>
            <a:r>
              <a:rPr lang="en-US" sz="2200" dirty="0"/>
              <a:t> (or wavelength), perceived by humans as the color of the light, and </a:t>
            </a:r>
          </a:p>
          <a:p>
            <a:pPr lvl="1" algn="l" rtl="0"/>
            <a:r>
              <a:rPr lang="en-US" sz="2200" dirty="0"/>
              <a:t>• </a:t>
            </a:r>
            <a:r>
              <a:rPr lang="en-US" sz="2200" b="1" dirty="0">
                <a:solidFill>
                  <a:srgbClr val="FFFF00"/>
                </a:solidFill>
              </a:rPr>
              <a:t>Polarization </a:t>
            </a:r>
            <a:r>
              <a:rPr lang="en-US" sz="2200" dirty="0"/>
              <a:t>(or angle of vibration), which is only weakly perceptible by humans under ordinary circumstances.  </a:t>
            </a:r>
          </a:p>
          <a:p>
            <a:pPr algn="l" rtl="0"/>
            <a:endParaRPr lang="en-US" altLang="en-US" sz="2400" dirty="0" smtClean="0"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  <p:pic>
        <p:nvPicPr>
          <p:cNvPr id="5" name="صورة 1" descr="Part15_15"/>
          <p:cNvPicPr/>
          <p:nvPr/>
        </p:nvPicPr>
        <p:blipFill rotWithShape="1">
          <a:blip r:embed="rId2" cstate="print"/>
          <a:srcRect b="32405"/>
          <a:stretch/>
        </p:blipFill>
        <p:spPr bwMode="auto">
          <a:xfrm>
            <a:off x="639858" y="4654047"/>
            <a:ext cx="11078529" cy="206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45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667215" y="592509"/>
            <a:ext cx="9209089" cy="831454"/>
          </a:xfrm>
        </p:spPr>
        <p:txBody>
          <a:bodyPr/>
          <a:lstStyle/>
          <a:p>
            <a:r>
              <a:rPr lang="en-US" sz="4400" b="1" dirty="0">
                <a:solidFill>
                  <a:srgbClr val="48FA2A"/>
                </a:solidFill>
              </a:rPr>
              <a:t>Light In the medical</a:t>
            </a:r>
            <a:endParaRPr lang="en-US" b="1" dirty="0">
              <a:solidFill>
                <a:srgbClr val="48FA2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641" y="1660754"/>
            <a:ext cx="10363543" cy="4623752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altLang="en-US" sz="24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i="1" u="sng" dirty="0">
                <a:solidFill>
                  <a:srgbClr val="00B0F0"/>
                </a:solidFill>
              </a:rPr>
              <a:t>Visible </a:t>
            </a:r>
            <a:r>
              <a:rPr lang="en-US" sz="2400" b="1" i="1" u="sng" dirty="0" smtClean="0">
                <a:solidFill>
                  <a:srgbClr val="00B0F0"/>
                </a:solidFill>
              </a:rPr>
              <a:t>light : </a:t>
            </a:r>
            <a:r>
              <a:rPr lang="en-US" sz="2400" dirty="0"/>
              <a:t>Visible light</a:t>
            </a:r>
            <a:r>
              <a:rPr lang="en-US" sz="2400" b="1" dirty="0"/>
              <a:t> </a:t>
            </a:r>
            <a:r>
              <a:rPr lang="en-US" sz="2400" dirty="0"/>
              <a:t>is the part of the spectrum that can be detected by the human eye. </a:t>
            </a:r>
            <a:endParaRPr lang="en-US" sz="2400" dirty="0" smtClean="0"/>
          </a:p>
          <a:p>
            <a:pPr lvl="1" algn="l" rtl="0"/>
            <a:r>
              <a:rPr lang="en-US" sz="2200" dirty="0"/>
              <a:t>wavelengths in vacuum of 700-400 nm. Light containing a mixture of all the wavelengths in the visible range appears white.</a:t>
            </a:r>
          </a:p>
          <a:p>
            <a:pPr algn="l" rtl="0"/>
            <a:r>
              <a:rPr lang="en-US" sz="2400" b="1" i="1" u="sng" dirty="0" smtClean="0">
                <a:solidFill>
                  <a:srgbClr val="00B0F0"/>
                </a:solidFill>
              </a:rPr>
              <a:t>Infrared :</a:t>
            </a:r>
            <a:r>
              <a:rPr lang="en-US" sz="2400" b="1" i="1" u="sng" dirty="0" smtClean="0"/>
              <a:t> </a:t>
            </a:r>
            <a:r>
              <a:rPr lang="en-US" sz="2400" dirty="0" smtClean="0"/>
              <a:t>(</a:t>
            </a:r>
            <a:r>
              <a:rPr lang="en-US" sz="2400" dirty="0"/>
              <a:t>IR) is lower in frequency than visible light. </a:t>
            </a:r>
            <a:endParaRPr lang="en-US" sz="2400" dirty="0" smtClean="0"/>
          </a:p>
          <a:p>
            <a:pPr lvl="1" algn="l" rtl="0"/>
            <a:r>
              <a:rPr lang="en-US" sz="2200" dirty="0" smtClean="0"/>
              <a:t>IR </a:t>
            </a:r>
            <a:r>
              <a:rPr lang="en-US" sz="2200" dirty="0"/>
              <a:t>extends from the low-frequency (red) edge of the visible to a frequency of about</a:t>
            </a:r>
            <a:r>
              <a:rPr lang="en-US" sz="2200" b="1" dirty="0"/>
              <a:t> </a:t>
            </a:r>
            <a:r>
              <a:rPr lang="en-US" sz="2200" dirty="0"/>
              <a:t>The thermal radiation given off by objects near room temperature is primarily infrared</a:t>
            </a:r>
            <a:r>
              <a:rPr lang="en-US" sz="2200" dirty="0" smtClean="0"/>
              <a:t>,</a:t>
            </a:r>
          </a:p>
          <a:p>
            <a:pPr lvl="1" algn="l" rtl="0"/>
            <a:r>
              <a:rPr lang="en-US" sz="2400" dirty="0"/>
              <a:t>with the peak of the radiated IR at a wavelength of about 0.01 mm = 10 µn. </a:t>
            </a:r>
            <a:endParaRPr lang="en-US" sz="2400" dirty="0" smtClean="0"/>
          </a:p>
          <a:p>
            <a:pPr lvl="1" algn="l" rtl="0"/>
            <a:r>
              <a:rPr lang="en-US" sz="2400" dirty="0" smtClean="0"/>
              <a:t>At </a:t>
            </a:r>
            <a:r>
              <a:rPr lang="en-US" sz="2400" dirty="0"/>
              <a:t>higher temperatures, the power radiated increases as the wavelength of peak radiation decreases. </a:t>
            </a:r>
            <a:endParaRPr lang="en-US" sz="2400" dirty="0" smtClean="0"/>
          </a:p>
          <a:p>
            <a:pPr algn="l" rtl="0"/>
            <a:r>
              <a:rPr lang="en-US" sz="2400" b="1" i="1" u="sng" dirty="0" smtClean="0">
                <a:solidFill>
                  <a:srgbClr val="00B0F0"/>
                </a:solidFill>
              </a:rPr>
              <a:t>Ultraviolet : </a:t>
            </a:r>
            <a:r>
              <a:rPr lang="en-US" sz="2400" dirty="0"/>
              <a:t>(UV) radiation is higher in frequency than visible light. </a:t>
            </a:r>
            <a:endParaRPr lang="en-US" sz="2400" dirty="0" smtClean="0"/>
          </a:p>
          <a:p>
            <a:pPr lvl="1" algn="l" rtl="0"/>
            <a:r>
              <a:rPr lang="en-US" sz="2200" dirty="0" smtClean="0"/>
              <a:t>UV </a:t>
            </a:r>
            <a:r>
              <a:rPr lang="en-US" sz="2200" dirty="0"/>
              <a:t>ranges in wavelength from the shortest visible wavelength </a:t>
            </a:r>
            <a:r>
              <a:rPr lang="en-US" sz="2000" dirty="0"/>
              <a:t>(about 380 nm) down to about 10 nm.</a:t>
            </a:r>
            <a:endParaRPr lang="en-US" sz="2200" u="sng" dirty="0">
              <a:solidFill>
                <a:srgbClr val="00B0F0"/>
              </a:solidFill>
            </a:endParaRPr>
          </a:p>
          <a:p>
            <a:pPr algn="l" rtl="0"/>
            <a:endParaRPr lang="en-US" altLang="en-US" sz="2400" dirty="0"/>
          </a:p>
          <a:p>
            <a:pPr lvl="0" algn="l" rtl="0"/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7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667215" y="518862"/>
            <a:ext cx="9209089" cy="831454"/>
          </a:xfrm>
        </p:spPr>
        <p:txBody>
          <a:bodyPr/>
          <a:lstStyle/>
          <a:p>
            <a:r>
              <a:rPr lang="en-US" sz="4400" b="1" dirty="0">
                <a:solidFill>
                  <a:srgbClr val="48FA2A"/>
                </a:solidFill>
                <a:latin typeface="Arial Rounded MT Bold" panose="020F0704030504030204" pitchFamily="34" charset="0"/>
              </a:rPr>
              <a:t>Speed of light in matter</a:t>
            </a:r>
            <a:endParaRPr lang="en-US" sz="4400" dirty="0">
              <a:solidFill>
                <a:srgbClr val="48FA2A"/>
              </a:solidFill>
              <a:latin typeface="Arial Rounded MT Bold" panose="020F07040305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09708" y="1428479"/>
                <a:ext cx="10363543" cy="4623752"/>
              </a:xfrm>
            </p:spPr>
            <p:txBody>
              <a:bodyPr>
                <a:normAutofit fontScale="85000" lnSpcReduction="10000"/>
              </a:bodyPr>
              <a:lstStyle/>
              <a:p>
                <a:pPr algn="l" rtl="0"/>
                <a:r>
                  <a:rPr lang="en-US" sz="3200" dirty="0"/>
                  <a:t>The speed of EM in vacuum is represented by the symbol </a:t>
                </a:r>
                <a:r>
                  <a:rPr lang="en-US" sz="3200" b="1" u="sng" dirty="0">
                    <a:solidFill>
                      <a:srgbClr val="FFFF00"/>
                    </a:solidFill>
                  </a:rPr>
                  <a:t>c</a:t>
                </a:r>
                <a:r>
                  <a:rPr lang="en-US" sz="3200" dirty="0"/>
                  <a:t> and equal 3*10</a:t>
                </a:r>
                <a:r>
                  <a:rPr lang="en-US" sz="3200" baseline="30000" dirty="0"/>
                  <a:t>8</a:t>
                </a:r>
                <a:r>
                  <a:rPr lang="en-US" sz="3200" dirty="0"/>
                  <a:t> m/s. </a:t>
                </a:r>
                <a:endParaRPr lang="en-US" sz="3200" dirty="0" smtClean="0"/>
              </a:p>
              <a:p>
                <a:pPr algn="l" rtl="0"/>
                <a:r>
                  <a:rPr lang="en-US" sz="3200" dirty="0"/>
                  <a:t>when an EM wave travel through a material medium it travels at speed </a:t>
                </a:r>
                <a:r>
                  <a:rPr lang="en-US" sz="3200" b="1" u="sng" dirty="0">
                    <a:solidFill>
                      <a:srgbClr val="00B0F0"/>
                    </a:solidFill>
                  </a:rPr>
                  <a:t>υ</a:t>
                </a:r>
                <a:r>
                  <a:rPr lang="en-US" sz="3200" dirty="0"/>
                  <a:t> that is less  for example visible light travels through glass at speeds between about 1.6*10</a:t>
                </a:r>
                <a:r>
                  <a:rPr lang="en-US" sz="3200" baseline="30000" dirty="0"/>
                  <a:t>8</a:t>
                </a:r>
                <a:r>
                  <a:rPr lang="en-US" sz="3200" dirty="0"/>
                  <a:t> m/s and 2*10</a:t>
                </a:r>
                <a:r>
                  <a:rPr lang="en-US" sz="3200" baseline="30000" dirty="0"/>
                  <a:t>8</a:t>
                </a:r>
                <a:r>
                  <a:rPr lang="en-US" sz="3200" dirty="0"/>
                  <a:t> m/s, depending on the type of glass and the frequency of the light. </a:t>
                </a:r>
                <a:endParaRPr lang="en-US" sz="3200" dirty="0" smtClean="0"/>
              </a:p>
              <a:p>
                <a:pPr algn="l" rtl="0"/>
                <a:r>
                  <a:rPr lang="en-US" sz="3200" dirty="0"/>
                  <a:t>The ratio of the speed of light in a vacuum to its speed in a given material called the </a:t>
                </a:r>
                <a:r>
                  <a:rPr lang="en-US" sz="3200" b="1" dirty="0">
                    <a:solidFill>
                      <a:srgbClr val="00B0F0"/>
                    </a:solidFill>
                  </a:rPr>
                  <a:t>index of refraction n</a:t>
                </a:r>
                <a:r>
                  <a:rPr lang="en-US" altLang="en-US" sz="3200" b="1" dirty="0" smtClean="0">
                    <a:solidFill>
                      <a:srgbClr val="00B0F0"/>
                    </a:solidFill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  <a:p>
                <a:pPr algn="l" rtl="0"/>
                <a:endParaRPr lang="en-US" altLang="en-US" sz="2400" b="1" dirty="0" smtClean="0">
                  <a:solidFill>
                    <a:srgbClr val="FFFF00"/>
                  </a:solidFill>
                  <a:cs typeface="Times New Roman" panose="02020603050405020304" pitchFamily="18" charset="0"/>
                </a:endParaRPr>
              </a:p>
              <a:p>
                <a:pPr algn="l" rtl="0"/>
                <a:endParaRPr lang="en-US" sz="2400" dirty="0">
                  <a:solidFill>
                    <a:srgbClr val="00B0F0"/>
                  </a:solidFill>
                  <a:cs typeface="Times New Roman" panose="02020603050405020304" pitchFamily="18" charset="0"/>
                </a:endParaRPr>
              </a:p>
              <a:p>
                <a:pPr algn="l" rtl="0"/>
                <a:endParaRPr lang="en-US" sz="2400" dirty="0" smtClean="0">
                  <a:solidFill>
                    <a:srgbClr val="00B0F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9708" y="1428479"/>
                <a:ext cx="10363543" cy="4623752"/>
              </a:xfrm>
              <a:blipFill rotWithShape="0">
                <a:blip r:embed="rId2"/>
                <a:stretch>
                  <a:fillRect l="-1000" t="-2108" r="-94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94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667215" y="477608"/>
            <a:ext cx="9209089" cy="831454"/>
          </a:xfrm>
        </p:spPr>
        <p:txBody>
          <a:bodyPr/>
          <a:lstStyle/>
          <a:p>
            <a:r>
              <a:rPr lang="en-US" sz="4400" b="1" dirty="0" smtClean="0">
                <a:solidFill>
                  <a:srgbClr val="48FA2A"/>
                </a:solidFill>
                <a:latin typeface="Arial Rounded MT Bold" panose="020F0704030504030204" pitchFamily="34" charset="0"/>
              </a:rPr>
              <a:t>Speed of light in matter</a:t>
            </a:r>
            <a:endParaRPr lang="en-US" sz="4400" dirty="0">
              <a:solidFill>
                <a:srgbClr val="48FA2A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1" y="1309062"/>
            <a:ext cx="10363543" cy="4623752"/>
          </a:xfrm>
        </p:spPr>
        <p:txBody>
          <a:bodyPr>
            <a:normAutofit/>
          </a:bodyPr>
          <a:lstStyle/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velocity of Red light (λ=0.6µm) in a certain  medium is 1.5*10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m/s. What is the wavelength of this light in this material?</a:t>
            </a: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olution:</a:t>
            </a:r>
            <a:endParaRPr lang="en-US" altLang="en-US" dirty="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latin typeface="Tahoma" panose="020B0604030504040204" pitchFamily="34" charset="0"/>
                <a:cs typeface="Times New Roman" panose="02020603050405020304" pitchFamily="18" charset="0"/>
              </a:rPr>
              <a:t>First find the index of refraction</a:t>
            </a:r>
            <a:r>
              <a:rPr lang="en-US" altLang="en-US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/>
          </a:p>
          <a:p>
            <a:pPr marL="0" indent="0" algn="l" rtl="0">
              <a:buNone/>
            </a:pPr>
            <a:endParaRPr lang="en-US" sz="3600" dirty="0"/>
          </a:p>
          <a:p>
            <a:pPr algn="l" rtl="0" eaLnBrk="0" hangingPunct="0">
              <a:defRPr/>
            </a:pPr>
            <a:r>
              <a:rPr lang="en-US" sz="2400" dirty="0">
                <a:solidFill>
                  <a:srgbClr val="002060"/>
                </a:solidFill>
                <a:ea typeface="Times New Roman" pitchFamily="18" charset="0"/>
              </a:rPr>
              <a:t>Using n, calculate the wavelength in the material</a:t>
            </a:r>
            <a:r>
              <a:rPr lang="en-US" sz="2400" dirty="0" smtClean="0">
                <a:solidFill>
                  <a:srgbClr val="002060"/>
                </a:solidFill>
                <a:ea typeface="Times New Roman" pitchFamily="18" charset="0"/>
              </a:rPr>
              <a:t>:</a:t>
            </a:r>
          </a:p>
          <a:p>
            <a:pPr algn="l" rtl="0" eaLnBrk="0" hangingPunct="0">
              <a:defRPr/>
            </a:pPr>
            <a:endParaRPr lang="en-US" sz="2400" dirty="0">
              <a:solidFill>
                <a:srgbClr val="002060"/>
              </a:solidFill>
            </a:endParaRPr>
          </a:p>
          <a:p>
            <a:pPr eaLnBrk="0" hangingPunct="0">
              <a:defRPr/>
            </a:pPr>
            <a:endParaRPr lang="en-US" sz="2400" dirty="0"/>
          </a:p>
          <a:p>
            <a:pPr algn="l" rtl="0"/>
            <a:endParaRPr lang="en-US" altLang="en-US" sz="2400" b="1" dirty="0" smtClean="0"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pPr algn="l" rtl="0"/>
            <a:endParaRPr lang="en-US" sz="24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algn="l" rtl="0"/>
            <a:endParaRPr lang="en-US" sz="2400" dirty="0" smtClean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732" y="2671145"/>
            <a:ext cx="3334092" cy="1577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391" y="5343598"/>
            <a:ext cx="2681685" cy="764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767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667215" y="477608"/>
            <a:ext cx="9209089" cy="831454"/>
          </a:xfrm>
        </p:spPr>
        <p:txBody>
          <a:bodyPr/>
          <a:lstStyle/>
          <a:p>
            <a:r>
              <a:rPr lang="en-US" sz="4400" dirty="0" smtClean="0">
                <a:solidFill>
                  <a:srgbClr val="48FA2A"/>
                </a:solidFill>
                <a:latin typeface="Arial Rounded MT Bold" panose="020F0704030504030204" pitchFamily="34" charset="0"/>
              </a:rPr>
              <a:t>Energy </a:t>
            </a:r>
            <a:r>
              <a:rPr lang="en-US" sz="4400" dirty="0">
                <a:solidFill>
                  <a:srgbClr val="48FA2A"/>
                </a:solidFill>
                <a:latin typeface="Arial Rounded MT Bold" panose="020F0704030504030204" pitchFamily="34" charset="0"/>
              </a:rPr>
              <a:t>of a photon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12761" y="1309062"/>
                <a:ext cx="10363543" cy="4623752"/>
              </a:xfrm>
            </p:spPr>
            <p:txBody>
              <a:bodyPr>
                <a:normAutofit fontScale="47500" lnSpcReduction="20000"/>
              </a:bodyPr>
              <a:lstStyle/>
              <a:p>
                <a:pPr algn="l" rtl="0"/>
                <a:r>
                  <a:rPr lang="en-US" sz="4000" dirty="0" smtClean="0"/>
                  <a:t>The energy of </a:t>
                </a:r>
                <a:r>
                  <a:rPr lang="en-US" sz="4000" dirty="0"/>
                  <a:t>a photon is related to its frequency, a wavelike property, by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4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400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sz="4000" dirty="0" smtClean="0"/>
              </a:p>
              <a:p>
                <a:pPr marL="0" indent="0" algn="l" rtl="0">
                  <a:buNone/>
                </a:pPr>
                <a:r>
                  <a:rPr lang="en-US" sz="4000" dirty="0"/>
                  <a:t>Where </a:t>
                </a:r>
                <a:r>
                  <a:rPr lang="en-US" sz="4000" b="1" i="1" dirty="0"/>
                  <a:t>h</a:t>
                </a:r>
                <a:r>
                  <a:rPr lang="en-US" sz="4000" dirty="0"/>
                  <a:t> is Planck's constant ( = 6,623*10</a:t>
                </a:r>
                <a:r>
                  <a:rPr lang="en-US" sz="4000" baseline="30000" dirty="0"/>
                  <a:t>-34</a:t>
                </a:r>
                <a:r>
                  <a:rPr lang="en-US" sz="4000" dirty="0"/>
                  <a:t> </a:t>
                </a:r>
                <a:r>
                  <a:rPr lang="en-US" sz="4000" dirty="0" err="1"/>
                  <a:t>Js</a:t>
                </a:r>
                <a:r>
                  <a:rPr lang="en-US" sz="4000" dirty="0"/>
                  <a:t>), </a:t>
                </a:r>
                <a:endParaRPr lang="en-US" sz="4000" dirty="0" smtClean="0"/>
              </a:p>
              <a:p>
                <a:pPr marL="0" indent="0" algn="l" rtl="0">
                  <a:buNone/>
                </a:pPr>
                <a:r>
                  <a:rPr lang="en-US" sz="4000" dirty="0"/>
                  <a:t> Because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sz="4000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sz="4000" i="1" dirty="0"/>
                  <a:t>, we can also write </a:t>
                </a:r>
                <a:r>
                  <a:rPr lang="en-US" sz="4000" i="1" dirty="0" smtClean="0"/>
                  <a:t>Equation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40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40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4000" i="1">
                          <a:latin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en-US" sz="4000">
                          <a:latin typeface="Cambria Math" panose="02040503050406030204" pitchFamily="18" charset="0"/>
                        </a:rPr>
                        <m:t>λ</m:t>
                      </m:r>
                    </m:oMath>
                  </m:oMathPara>
                </a14:m>
                <a:endParaRPr lang="en-US" sz="4000" dirty="0"/>
              </a:p>
              <a:p>
                <a:pPr marL="0" indent="0" algn="l" rtl="0">
                  <a:buNone/>
                </a:pPr>
                <a:endParaRPr lang="en-US" sz="4000" dirty="0"/>
              </a:p>
              <a:p>
                <a:pPr algn="l" rtl="0"/>
                <a:r>
                  <a:rPr lang="en-US" sz="4000" dirty="0"/>
                  <a:t> energy and momentum of a photon are related as </a:t>
                </a:r>
                <a:r>
                  <a:rPr lang="en-US" sz="4000" i="1" dirty="0" smtClean="0"/>
                  <a:t>E= </a:t>
                </a:r>
                <a:r>
                  <a:rPr lang="en-US" sz="4000" i="1" dirty="0"/>
                  <a:t>pc</a:t>
                </a:r>
                <a:r>
                  <a:rPr lang="en-US" sz="4000" i="1" dirty="0" smtClean="0"/>
                  <a:t>.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4000">
                              <a:latin typeface="Cambria Math" panose="02040503050406030204" pitchFamily="18" charset="0"/>
                            </a:rPr>
                            <m:t>λ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  <a:p>
                <a:pPr algn="l" rtl="0"/>
                <a:endParaRPr lang="en-US" sz="2400" dirty="0" smtClean="0">
                  <a:solidFill>
                    <a:srgbClr val="00B0F0"/>
                  </a:solidFill>
                  <a:cs typeface="Times New Roman" panose="02020603050405020304" pitchFamily="18" charset="0"/>
                </a:endParaRPr>
              </a:p>
              <a:p>
                <a:pPr algn="l" rtl="0"/>
                <a:r>
                  <a:rPr lang="en-US" sz="4600" dirty="0" smtClean="0"/>
                  <a:t>Ultraviolet photons have energies greater than visible photons, while IR photons have lower energies. Because of their higher energies, UV photons are more useful than IR photons</a:t>
                </a:r>
                <a:endParaRPr lang="en-US" altLang="en-US" sz="4600" dirty="0" smtClean="0"/>
              </a:p>
              <a:p>
                <a:pPr lvl="0" algn="l" rtl="0"/>
                <a:endParaRPr lang="en-US" sz="4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2761" y="1309062"/>
                <a:ext cx="10363543" cy="4623752"/>
              </a:xfrm>
              <a:blipFill rotWithShape="0">
                <a:blip r:embed="rId2"/>
                <a:stretch>
                  <a:fillRect l="-529" t="-1979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67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667215" y="477608"/>
            <a:ext cx="9209089" cy="831454"/>
          </a:xfrm>
        </p:spPr>
        <p:txBody>
          <a:bodyPr/>
          <a:lstStyle/>
          <a:p>
            <a:r>
              <a:rPr lang="en-US" sz="4400" dirty="0" smtClean="0">
                <a:solidFill>
                  <a:srgbClr val="48FA2A"/>
                </a:solidFill>
                <a:latin typeface="Arial Rounded MT Bold" panose="020F0704030504030204" pitchFamily="34" charset="0"/>
              </a:rPr>
              <a:t>Energy </a:t>
            </a:r>
            <a:r>
              <a:rPr lang="en-US" sz="4400" dirty="0">
                <a:solidFill>
                  <a:srgbClr val="48FA2A"/>
                </a:solidFill>
                <a:latin typeface="Arial Rounded MT Bold" panose="020F0704030504030204" pitchFamily="34" charset="0"/>
              </a:rPr>
              <a:t>of a photon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89987" y="1605506"/>
                <a:ext cx="10363543" cy="4623752"/>
              </a:xfrm>
            </p:spPr>
            <p:txBody>
              <a:bodyPr>
                <a:normAutofit/>
              </a:bodyPr>
              <a:lstStyle/>
              <a:p>
                <a:pPr algn="l" rtl="0"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200" dirty="0" smtClean="0">
                    <a:solidFill>
                      <a:srgbClr val="FF0000"/>
                    </a:solidFill>
                  </a:rPr>
                  <a:t>Example</a:t>
                </a:r>
                <a:r>
                  <a:rPr lang="en-US" altLang="en-US" sz="2200" dirty="0"/>
                  <a:t> : Calculate the number of photons per second in a 1 W beam from an argon ion laser with a wavelength of 514.5 nm</a:t>
                </a:r>
                <a:r>
                  <a:rPr lang="en-US" altLang="en-US" sz="2200" dirty="0" smtClean="0"/>
                  <a:t>.</a:t>
                </a:r>
              </a:p>
              <a:p>
                <a:pPr algn="l" rtl="0">
                  <a:spcBef>
                    <a:spcPct val="0"/>
                  </a:spcBef>
                  <a:buClrTx/>
                  <a:buSzTx/>
                  <a:buNone/>
                </a:pPr>
                <a:endParaRPr lang="en-US" altLang="en-US" sz="2200" dirty="0" smtClean="0"/>
              </a:p>
              <a:p>
                <a:pPr algn="l" rtl="0"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400" dirty="0"/>
                  <a:t>Solution: Since each green photon carries an energy given by Equation </a:t>
                </a:r>
                <a:endParaRPr lang="en-US" altLang="en-US" sz="2400" dirty="0" smtClean="0"/>
              </a:p>
              <a:p>
                <a:pPr algn="l" rtl="0">
                  <a:spcBef>
                    <a:spcPct val="0"/>
                  </a:spcBef>
                  <a:buClrTx/>
                  <a:buSz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λ</m:t>
                          </m:r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34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514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19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n-US" sz="2400" dirty="0" smtClean="0"/>
              </a:p>
              <a:p>
                <a:pPr algn="l" rtl="0"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2400" dirty="0" smtClean="0"/>
                  <a:t>The number of photon in 1W beam is given by</a:t>
                </a:r>
              </a:p>
              <a:p>
                <a:pPr algn="l" rtl="0">
                  <a:spcBef>
                    <a:spcPct val="0"/>
                  </a:spcBef>
                  <a:buClrTx/>
                  <a:buSz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19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𝑜𝑡𝑜𝑛𝑠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2400" dirty="0"/>
              </a:p>
              <a:p>
                <a:pPr algn="l" rtl="0">
                  <a:spcBef>
                    <a:spcPct val="0"/>
                  </a:spcBef>
                  <a:buClrTx/>
                  <a:buSzTx/>
                  <a:buNone/>
                </a:pPr>
                <a:endParaRPr lang="en-US" altLang="en-US" sz="2400" dirty="0"/>
              </a:p>
              <a:p>
                <a:pPr algn="l" rtl="0">
                  <a:spcBef>
                    <a:spcPct val="0"/>
                  </a:spcBef>
                  <a:buClrTx/>
                  <a:buSzTx/>
                  <a:buNone/>
                </a:pPr>
                <a:endParaRPr lang="en-US" altLang="en-US" sz="2200" dirty="0"/>
              </a:p>
              <a:p>
                <a:pPr lvl="0" algn="l" rtl="0"/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89987" y="1605506"/>
                <a:ext cx="10363543" cy="4623752"/>
              </a:xfrm>
              <a:blipFill rotWithShape="0">
                <a:blip r:embed="rId2"/>
                <a:stretch>
                  <a:fillRect l="-941" t="-79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11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667215" y="477608"/>
            <a:ext cx="9209089" cy="831454"/>
          </a:xfrm>
        </p:spPr>
        <p:txBody>
          <a:bodyPr/>
          <a:lstStyle/>
          <a:p>
            <a:r>
              <a:rPr lang="en-US" sz="4400" b="1" dirty="0">
                <a:solidFill>
                  <a:srgbClr val="48FA2A"/>
                </a:solidFill>
                <a:latin typeface="Arial Rounded MT Bold" panose="020F0704030504030204" pitchFamily="34" charset="0"/>
              </a:rPr>
              <a:t>Refraction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453" y="1549235"/>
            <a:ext cx="10363543" cy="4623752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sz="2200" dirty="0" smtClean="0"/>
              <a:t>When light passes through a transparent substance, such as air, water or glass, its speed is reduced,</a:t>
            </a:r>
          </a:p>
          <a:p>
            <a:pPr algn="l" rtl="0"/>
            <a:r>
              <a:rPr lang="en-US" sz="2200" dirty="0" smtClean="0"/>
              <a:t>When a beam of light enters a medium from vacuum or another medium, it keeps the same frequency.</a:t>
            </a:r>
          </a:p>
          <a:p>
            <a:pPr algn="l" rtl="0"/>
            <a:r>
              <a:rPr lang="en-US" sz="2200" dirty="0" smtClean="0"/>
              <a:t>The reflection of light that the equations predict is known as Fresnel reflection and Snell’s law describes the refraction.</a:t>
            </a:r>
          </a:p>
          <a:p>
            <a:pPr algn="l" rtl="0"/>
            <a:r>
              <a:rPr lang="en-US" sz="2400" dirty="0"/>
              <a:t>When light moves from a medium of a given refractive index n</a:t>
            </a:r>
            <a:r>
              <a:rPr lang="en-US" sz="2400" baseline="-25000" dirty="0"/>
              <a:t>1</a:t>
            </a:r>
            <a:r>
              <a:rPr lang="en-US" sz="2400" dirty="0"/>
              <a:t> into a second medium with refractive index n2, both reflection and refraction of the light may occur.</a:t>
            </a:r>
          </a:p>
          <a:p>
            <a:pPr algn="l" rtl="0"/>
            <a:r>
              <a:rPr lang="en-US" sz="2400" dirty="0"/>
              <a:t>The fraction of the intensity of incident light that is reflected from the interface is given by the reflection coefficient </a:t>
            </a:r>
            <a:r>
              <a:rPr lang="en-US" sz="2400" b="1" i="1" dirty="0"/>
              <a:t>R</a:t>
            </a:r>
            <a:r>
              <a:rPr lang="en-US" sz="2400" dirty="0"/>
              <a:t>, and the fraction refracted by the transmission coefficient </a:t>
            </a:r>
            <a:r>
              <a:rPr lang="en-US" sz="2400" b="1" i="1" dirty="0"/>
              <a:t>T</a:t>
            </a:r>
            <a:r>
              <a:rPr lang="en-US" sz="2400" dirty="0"/>
              <a:t>. The Fresnel equations assume that the two media are both non-magnetic. </a:t>
            </a:r>
          </a:p>
          <a:p>
            <a:pPr algn="l" rtl="0"/>
            <a:endParaRPr lang="en-US" sz="2200" dirty="0" smtClean="0"/>
          </a:p>
          <a:p>
            <a:pPr algn="l" rtl="0"/>
            <a:endParaRPr lang="en-US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27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779342" y="477608"/>
            <a:ext cx="9209089" cy="831454"/>
          </a:xfrm>
        </p:spPr>
        <p:txBody>
          <a:bodyPr/>
          <a:lstStyle/>
          <a:p>
            <a:r>
              <a:rPr lang="en-US" sz="4400" b="1" dirty="0">
                <a:solidFill>
                  <a:srgbClr val="48FA2A"/>
                </a:solidFill>
                <a:latin typeface="Arial Rounded MT Bold" panose="020F0704030504030204" pitchFamily="34" charset="0"/>
              </a:rPr>
              <a:t>Refraction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12761" y="1309062"/>
                <a:ext cx="10363543" cy="4623752"/>
              </a:xfrm>
            </p:spPr>
            <p:txBody>
              <a:bodyPr>
                <a:normAutofit/>
              </a:bodyPr>
              <a:lstStyle/>
              <a:p>
                <a:pPr algn="l" rtl="0"/>
                <a:r>
                  <a:rPr lang="en-US" sz="2400" dirty="0" smtClean="0"/>
                  <a:t>When the light is about perpendicular to the interface (</a:t>
                </a:r>
                <a:r>
                  <a:rPr lang="en-US" sz="2400" dirty="0" err="1"/>
                  <a:t>θp</a:t>
                </a:r>
                <a:r>
                  <a:rPr lang="en-US" sz="2400" dirty="0"/>
                  <a:t> ≈ θ ≈ 0), R and T are given by: 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algn="l" rtl="0"/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US" sz="2400" dirty="0"/>
              </a:p>
              <a:p>
                <a:pPr algn="l" rtl="0"/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2761" y="1309062"/>
                <a:ext cx="10363543" cy="4623752"/>
              </a:xfrm>
              <a:blipFill rotWithShape="0">
                <a:blip r:embed="rId2"/>
                <a:stretch>
                  <a:fillRect l="-471" t="-1055" r="-1294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1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847778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2012-07-18T23:36:00+00:00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1597963</Value>
    </PublishStatusLookup>
    <APAuthor xmlns="4873beb7-5857-4685-be1f-d57550cc96cc">
      <UserInfo>
        <DisplayName>REDMOND\v-alekha</DisplayName>
        <AccountId>2912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TP103039515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AE737A-72D2-4F07-84A4-D46333E273A5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4873beb7-5857-4685-be1f-d57550cc96c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EC0E97-8C84-410A-8286-2F18FF8966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697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Arial Rounded MT Bold</vt:lpstr>
      <vt:lpstr>Calibri</vt:lpstr>
      <vt:lpstr>Cambria</vt:lpstr>
      <vt:lpstr>Cambria Math</vt:lpstr>
      <vt:lpstr>Century Gothic</vt:lpstr>
      <vt:lpstr>Tahoma</vt:lpstr>
      <vt:lpstr>Times New Roman</vt:lpstr>
      <vt:lpstr>Wingdings 3</vt:lpstr>
      <vt:lpstr>Wisp</vt:lpstr>
      <vt:lpstr>Chapter 10 Light In the medical</vt:lpstr>
      <vt:lpstr>Light In the medical</vt:lpstr>
      <vt:lpstr>Light In the medical</vt:lpstr>
      <vt:lpstr>Speed of light in matter</vt:lpstr>
      <vt:lpstr>Speed of light in matter</vt:lpstr>
      <vt:lpstr>Energy of a photon</vt:lpstr>
      <vt:lpstr>Energy of a photon</vt:lpstr>
      <vt:lpstr>Refraction  </vt:lpstr>
      <vt:lpstr>Refraction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2016-12-15T17:39:33Z</dcterms:created>
  <dcterms:modified xsi:type="dcterms:W3CDTF">2018-12-21T13:12:20Z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